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6"/>
  </p:notesMasterIdLst>
  <p:sldIdLst>
    <p:sldId id="284" r:id="rId2"/>
    <p:sldId id="289" r:id="rId3"/>
    <p:sldId id="287" r:id="rId4"/>
    <p:sldId id="288" r:id="rId5"/>
  </p:sldIdLst>
  <p:sldSz cx="9144000" cy="6858000" type="screen4x3"/>
  <p:notesSz cx="6858000" cy="9144000"/>
  <p:defaultTextStyle>
    <a:defPPr>
      <a:defRPr lang="it-IT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itchFamily="-1" charset="0"/>
        <a:ea typeface="ＭＳ Ｐゴシック" pitchFamily="-1" charset="-128"/>
        <a:cs typeface="ＭＳ Ｐゴシック" pitchFamily="-1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itchFamily="-1" charset="0"/>
        <a:ea typeface="ＭＳ Ｐゴシック" pitchFamily="-1" charset="-128"/>
        <a:cs typeface="ＭＳ Ｐゴシック" pitchFamily="-1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itchFamily="-1" charset="0"/>
        <a:ea typeface="ＭＳ Ｐゴシック" pitchFamily="-1" charset="-128"/>
        <a:cs typeface="ＭＳ Ｐゴシック" pitchFamily="-1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itchFamily="-1" charset="0"/>
        <a:ea typeface="ＭＳ Ｐゴシック" pitchFamily="-1" charset="-128"/>
        <a:cs typeface="ＭＳ Ｐゴシック" pitchFamily="-1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itchFamily="-1" charset="0"/>
        <a:ea typeface="ＭＳ Ｐゴシック" pitchFamily="-1" charset="-128"/>
        <a:cs typeface="ＭＳ Ｐゴシック" pitchFamily="-1" charset="-128"/>
      </a:defRPr>
    </a:lvl5pPr>
    <a:lvl6pPr marL="2286000" algn="l" defTabSz="457200" rtl="0" eaLnBrk="1" latinLnBrk="0" hangingPunct="1">
      <a:defRPr sz="2400" b="1" kern="1200">
        <a:solidFill>
          <a:schemeClr val="tx1"/>
        </a:solidFill>
        <a:latin typeface="Arial" pitchFamily="-1" charset="0"/>
        <a:ea typeface="ＭＳ Ｐゴシック" pitchFamily="-1" charset="-128"/>
        <a:cs typeface="ＭＳ Ｐゴシック" pitchFamily="-1" charset="-128"/>
      </a:defRPr>
    </a:lvl6pPr>
    <a:lvl7pPr marL="2743200" algn="l" defTabSz="457200" rtl="0" eaLnBrk="1" latinLnBrk="0" hangingPunct="1">
      <a:defRPr sz="2400" b="1" kern="1200">
        <a:solidFill>
          <a:schemeClr val="tx1"/>
        </a:solidFill>
        <a:latin typeface="Arial" pitchFamily="-1" charset="0"/>
        <a:ea typeface="ＭＳ Ｐゴシック" pitchFamily="-1" charset="-128"/>
        <a:cs typeface="ＭＳ Ｐゴシック" pitchFamily="-1" charset="-128"/>
      </a:defRPr>
    </a:lvl7pPr>
    <a:lvl8pPr marL="3200400" algn="l" defTabSz="457200" rtl="0" eaLnBrk="1" latinLnBrk="0" hangingPunct="1">
      <a:defRPr sz="2400" b="1" kern="1200">
        <a:solidFill>
          <a:schemeClr val="tx1"/>
        </a:solidFill>
        <a:latin typeface="Arial" pitchFamily="-1" charset="0"/>
        <a:ea typeface="ＭＳ Ｐゴシック" pitchFamily="-1" charset="-128"/>
        <a:cs typeface="ＭＳ Ｐゴシック" pitchFamily="-1" charset="-128"/>
      </a:defRPr>
    </a:lvl8pPr>
    <a:lvl9pPr marL="3657600" algn="l" defTabSz="457200" rtl="0" eaLnBrk="1" latinLnBrk="0" hangingPunct="1">
      <a:defRPr sz="2400" b="1" kern="1200">
        <a:solidFill>
          <a:schemeClr val="tx1"/>
        </a:solidFill>
        <a:latin typeface="Arial" pitchFamily="-1" charset="0"/>
        <a:ea typeface="ＭＳ Ｐゴシック" pitchFamily="-1" charset="-128"/>
        <a:cs typeface="ＭＳ Ｐゴシック" pitchFamily="-1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FF0000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949" autoAdjust="0"/>
    <p:restoredTop sz="94706"/>
  </p:normalViewPr>
  <p:slideViewPr>
    <p:cSldViewPr>
      <p:cViewPr varScale="1">
        <p:scale>
          <a:sx n="75" d="100"/>
          <a:sy n="75" d="100"/>
        </p:scale>
        <p:origin x="168" y="9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effectLst/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effectLst/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/>
              <a:t>Fare clic per modificare gli stili del testo dello schema</a:t>
            </a:r>
          </a:p>
          <a:p>
            <a:pPr lvl="1"/>
            <a:r>
              <a:rPr lang="it-IT" noProof="0"/>
              <a:t>Secondo livello</a:t>
            </a:r>
          </a:p>
          <a:p>
            <a:pPr lvl="2"/>
            <a:r>
              <a:rPr lang="it-IT" noProof="0"/>
              <a:t>Terzo livello</a:t>
            </a:r>
          </a:p>
          <a:p>
            <a:pPr lvl="3"/>
            <a:r>
              <a:rPr lang="it-IT" noProof="0"/>
              <a:t>Quarto livello</a:t>
            </a:r>
          </a:p>
          <a:p>
            <a:pPr lvl="4"/>
            <a:r>
              <a:rPr lang="it-IT" noProof="0"/>
              <a:t>Quinto livello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effectLst/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effectLst/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fld id="{1ABE7DF1-C8EC-524C-9773-A43A59EDFC33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8A5275-51F5-5E43-95C5-5AF4807E02D3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1DB20D-26FC-0347-9DDF-B1DCB7EC6CEF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E3A61D-E799-EB4A-A68F-604DF7442550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79EC2A-A3C1-0C4A-8CF7-17F1E1AFC426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4DA44D-575B-944E-BA2E-BCBEE7ADBD47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9E2CDE-1ECE-B442-B0BF-759AEF98D841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30A2AE-A38E-9446-A5CA-E7C1FC45DB2A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9D51C1-07CA-884B-BEA2-28202163F899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DF36B6-2E12-7547-B9E8-F281458F96DA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2EE8F8-9A55-6F4E-934B-EFB5DAA152B0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7C2B16-9D03-C341-97A1-1DDD257AD2FD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stile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effectLst/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effectLst/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effectLst/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fld id="{37685D24-A137-E349-8320-6E4F0993FB17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1028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686800" cy="1143000"/>
          </a:xfrm>
          <a:noFill/>
        </p:spPr>
        <p:txBody>
          <a:bodyPr/>
          <a:lstStyle/>
          <a:p>
            <a:pPr algn="l"/>
            <a:r>
              <a:rPr lang="it-IT" sz="3200" b="1" dirty="0"/>
              <a:t>Bio-on</a:t>
            </a:r>
            <a:r>
              <a:rPr lang="it-IT" dirty="0"/>
              <a:t> </a:t>
            </a:r>
            <a:r>
              <a:rPr lang="it-IT" sz="3200" b="1" dirty="0"/>
              <a:t>&amp; </a:t>
            </a:r>
            <a:r>
              <a:rPr lang="it-IT" sz="3200" b="1" dirty="0" err="1"/>
              <a:t>Techint</a:t>
            </a:r>
            <a:r>
              <a:rPr lang="it-IT" dirty="0"/>
              <a:t> </a:t>
            </a:r>
            <a:r>
              <a:rPr lang="it-IT" sz="2400" dirty="0" err="1"/>
              <a:t>Ww</a:t>
            </a:r>
            <a:r>
              <a:rPr lang="it-IT" sz="2400" dirty="0"/>
              <a:t> </a:t>
            </a:r>
            <a:r>
              <a:rPr lang="it-IT" sz="2400" dirty="0" err="1"/>
              <a:t>Construction</a:t>
            </a:r>
            <a:r>
              <a:rPr lang="it-IT" sz="2400" dirty="0"/>
              <a:t> PARTNERSHIP</a:t>
            </a:r>
            <a:endParaRPr lang="it-IT" b="1" dirty="0"/>
          </a:p>
        </p:txBody>
      </p:sp>
      <p:pic>
        <p:nvPicPr>
          <p:cNvPr id="63491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24800" y="6302375"/>
            <a:ext cx="100806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492" name="Rectangle 24"/>
          <p:cNvSpPr>
            <a:spLocks noChangeArrowheads="1"/>
          </p:cNvSpPr>
          <p:nvPr/>
        </p:nvSpPr>
        <p:spPr bwMode="auto">
          <a:xfrm rot="-5400000">
            <a:off x="8431213" y="4973637"/>
            <a:ext cx="98425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sz="500">
                <a:solidFill>
                  <a:srgbClr val="FF0000"/>
                </a:solidFill>
              </a:rPr>
              <a:t>STRICTLY CONFIDENTIAL</a:t>
            </a:r>
          </a:p>
        </p:txBody>
      </p:sp>
      <p:pic>
        <p:nvPicPr>
          <p:cNvPr id="63493" name="Picture 1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1524000"/>
            <a:ext cx="3000375" cy="1042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494" name="Immagine 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86200" y="1066800"/>
            <a:ext cx="1795463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16"/>
          <p:cNvSpPr>
            <a:spLocks/>
          </p:cNvSpPr>
          <p:nvPr/>
        </p:nvSpPr>
        <p:spPr bwMode="auto">
          <a:xfrm>
            <a:off x="457200" y="4648200"/>
            <a:ext cx="7213600" cy="1938338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noFill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lIns="0" tIns="0" rIns="40639" bIns="0">
            <a:prstTxWarp prst="textNoShape">
              <a:avLst/>
            </a:prstTxWarp>
          </a:bodyPr>
          <a:lstStyle/>
          <a:p>
            <a:pPr marL="266700" indent="-180975">
              <a:lnSpc>
                <a:spcPct val="120000"/>
              </a:lnSpc>
              <a:buClr>
                <a:srgbClr val="000099"/>
              </a:buClr>
              <a:buFontTx/>
              <a:buChar char="•"/>
              <a:defRPr/>
            </a:pPr>
            <a:r>
              <a:rPr lang="en-US" sz="2000">
                <a:solidFill>
                  <a:srgbClr val="000000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  <a:sym typeface="Gill Sans" pitchFamily="-65" charset="0"/>
              </a:rPr>
              <a:t>Number of projects realized:                                          more than 150 EPC plants in the last 15 years.</a:t>
            </a:r>
            <a:endParaRPr lang="en-US" sz="2000">
              <a:solidFill>
                <a:srgbClr val="FF0000"/>
              </a:solidFill>
              <a:latin typeface="Arial" pitchFamily="-65" charset="0"/>
              <a:ea typeface="ＭＳ Ｐゴシック" pitchFamily="-65" charset="-128"/>
              <a:cs typeface="ＭＳ Ｐゴシック" pitchFamily="-65" charset="-128"/>
              <a:sym typeface="Gill Sans" pitchFamily="-65" charset="0"/>
            </a:endParaRPr>
          </a:p>
          <a:p>
            <a:pPr marL="266700" indent="-180975" algn="just">
              <a:lnSpc>
                <a:spcPct val="120000"/>
              </a:lnSpc>
              <a:buClr>
                <a:srgbClr val="000099"/>
              </a:buClr>
              <a:buFontTx/>
              <a:buChar char="•"/>
              <a:defRPr/>
            </a:pPr>
            <a:r>
              <a:rPr lang="en-US" sz="2000">
                <a:solidFill>
                  <a:srgbClr val="000000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  <a:sym typeface="Gill Sans" pitchFamily="-65" charset="0"/>
              </a:rPr>
              <a:t>Number of countries where Techint worked: 38</a:t>
            </a:r>
          </a:p>
          <a:p>
            <a:pPr marL="266700" indent="-180975" algn="just">
              <a:lnSpc>
                <a:spcPct val="120000"/>
              </a:lnSpc>
              <a:buClr>
                <a:srgbClr val="000099"/>
              </a:buClr>
              <a:buFontTx/>
              <a:buChar char="•"/>
              <a:defRPr/>
            </a:pPr>
            <a:r>
              <a:rPr lang="en-US" sz="2000">
                <a:solidFill>
                  <a:srgbClr val="000000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  <a:sym typeface="Gill Sans" pitchFamily="-65" charset="0"/>
              </a:rPr>
              <a:t>Number of permanent employees and supervisors: 850</a:t>
            </a:r>
          </a:p>
          <a:p>
            <a:pPr marL="266700" indent="-180975" algn="just">
              <a:lnSpc>
                <a:spcPct val="120000"/>
              </a:lnSpc>
              <a:buClr>
                <a:srgbClr val="000099"/>
              </a:buClr>
              <a:buFontTx/>
              <a:buChar char="•"/>
              <a:defRPr/>
            </a:pPr>
            <a:r>
              <a:rPr lang="en-US" sz="2000">
                <a:solidFill>
                  <a:srgbClr val="000000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  <a:sym typeface="Gill Sans" pitchFamily="-65" charset="0"/>
              </a:rPr>
              <a:t>Engineering capacity: over 900.000 man hours/year</a:t>
            </a:r>
            <a:endParaRPr lang="en-US" sz="2000">
              <a:solidFill>
                <a:srgbClr val="5F5F5F"/>
              </a:solidFill>
              <a:latin typeface="Arial" pitchFamily="-65" charset="0"/>
              <a:ea typeface="ＭＳ Ｐゴシック" pitchFamily="-65" charset="-128"/>
              <a:cs typeface="ＭＳ Ｐゴシック" pitchFamily="-65" charset="-128"/>
              <a:sym typeface="Arial Unicode MS" pitchFamily="-65" charset="0"/>
            </a:endParaRPr>
          </a:p>
        </p:txBody>
      </p:sp>
      <p:sp>
        <p:nvSpPr>
          <p:cNvPr id="63496" name="Rettangolo 10"/>
          <p:cNvSpPr>
            <a:spLocks noChangeArrowheads="1"/>
          </p:cNvSpPr>
          <p:nvPr/>
        </p:nvSpPr>
        <p:spPr bwMode="auto">
          <a:xfrm>
            <a:off x="381000" y="3657600"/>
            <a:ext cx="64770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180975" indent="-180975">
              <a:buClr>
                <a:srgbClr val="000099"/>
              </a:buClr>
              <a:buFont typeface="Wingdings" pitchFamily="-1" charset="2"/>
              <a:buChar char="§"/>
            </a:pPr>
            <a:r>
              <a:rPr lang="en-US">
                <a:sym typeface="Arial Unicode MS" pitchFamily="-1" charset="0"/>
              </a:rPr>
              <a:t>Annual Revenues: US$ 22 billion</a:t>
            </a:r>
          </a:p>
          <a:p>
            <a:pPr marL="180975" indent="-180975">
              <a:buClr>
                <a:srgbClr val="000099"/>
              </a:buClr>
              <a:buFont typeface="Wingdings" pitchFamily="-1" charset="2"/>
              <a:buChar char="§"/>
            </a:pPr>
            <a:r>
              <a:rPr lang="en-US">
                <a:sym typeface="Arial Unicode MS" pitchFamily="-1" charset="0"/>
              </a:rPr>
              <a:t>Permanent Employees: 55,000</a:t>
            </a:r>
            <a:endParaRPr lang="it-IT"/>
          </a:p>
        </p:txBody>
      </p:sp>
      <p:pic>
        <p:nvPicPr>
          <p:cNvPr id="12" name="Immagine 8" descr="What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67400" y="1066800"/>
            <a:ext cx="2778125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</p:pic>
      <p:sp>
        <p:nvSpPr>
          <p:cNvPr id="13" name="Rectangle 1028"/>
          <p:cNvSpPr txBox="1">
            <a:spLocks noChangeArrowheads="1"/>
          </p:cNvSpPr>
          <p:nvPr/>
        </p:nvSpPr>
        <p:spPr bwMode="auto">
          <a:xfrm>
            <a:off x="457200" y="2667000"/>
            <a:ext cx="3733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defRPr/>
            </a:pPr>
            <a:r>
              <a:rPr lang="it-IT" sz="3200" kern="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Techint</a:t>
            </a:r>
            <a:r>
              <a:rPr lang="it-IT" sz="32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Group:</a:t>
            </a:r>
            <a:endParaRPr lang="it-IT" sz="4400" kern="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FFB2D19F-7C1E-986E-4B33-FC33CFB717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0" y="-819472"/>
            <a:ext cx="8636280" cy="122383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662578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 descr="R104-51 scoperchiat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6375"/>
            <a:ext cx="9144000" cy="5737225"/>
          </a:xfrm>
          <a:prstGeom prst="rect">
            <a:avLst/>
          </a:prstGeom>
        </p:spPr>
      </p:pic>
      <p:sp>
        <p:nvSpPr>
          <p:cNvPr id="10" name="Rectangle 1028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686800" cy="1143000"/>
          </a:xfrm>
          <a:noFill/>
        </p:spPr>
        <p:txBody>
          <a:bodyPr/>
          <a:lstStyle/>
          <a:p>
            <a:pPr algn="l"/>
            <a:r>
              <a:rPr lang="it-IT" sz="3200" b="1"/>
              <a:t>Bio-on</a:t>
            </a:r>
            <a:r>
              <a:rPr lang="it-IT"/>
              <a:t> </a:t>
            </a:r>
            <a:r>
              <a:rPr lang="it-IT" sz="3200" b="1"/>
              <a:t>&amp; Techint</a:t>
            </a:r>
            <a:r>
              <a:rPr lang="it-IT"/>
              <a:t> </a:t>
            </a:r>
            <a:r>
              <a:rPr lang="it-IT" sz="2400"/>
              <a:t>Ww Construction PARTNERSHIP</a:t>
            </a:r>
            <a:endParaRPr lang="it-IT" b="1"/>
          </a:p>
        </p:txBody>
      </p:sp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24800" y="6302375"/>
            <a:ext cx="100806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24"/>
          <p:cNvSpPr>
            <a:spLocks noChangeArrowheads="1"/>
          </p:cNvSpPr>
          <p:nvPr/>
        </p:nvSpPr>
        <p:spPr bwMode="auto">
          <a:xfrm rot="16200000">
            <a:off x="8431213" y="4973637"/>
            <a:ext cx="98425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sz="500">
                <a:solidFill>
                  <a:srgbClr val="FF0000"/>
                </a:solidFill>
              </a:rPr>
              <a:t>STRICTLY CONFIDENTIAL</a:t>
            </a:r>
          </a:p>
        </p:txBody>
      </p:sp>
      <p:sp>
        <p:nvSpPr>
          <p:cNvPr id="13" name="Rectangle 1029"/>
          <p:cNvSpPr>
            <a:spLocks noChangeArrowheads="1"/>
          </p:cNvSpPr>
          <p:nvPr/>
        </p:nvSpPr>
        <p:spPr bwMode="auto">
          <a:xfrm>
            <a:off x="304800" y="5486400"/>
            <a:ext cx="8839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eaLnBrk="1" hangingPunct="1"/>
            <a:r>
              <a:rPr lang="it-IT" sz="2000" dirty="0"/>
              <a:t>2000 TONS ANNO </a:t>
            </a:r>
            <a:r>
              <a:rPr lang="it-IT" sz="2000" b="0" dirty="0"/>
              <a:t>impianto pilota </a:t>
            </a:r>
            <a:r>
              <a:rPr lang="it-IT" sz="2000" b="0" dirty="0" err="1"/>
              <a:t>PHAs</a:t>
            </a:r>
            <a:r>
              <a:rPr lang="it-IT" sz="2000" b="0" dirty="0"/>
              <a:t> da co-prodotti  </a:t>
            </a:r>
            <a:r>
              <a:rPr lang="it-IT" sz="2000" dirty="0">
                <a:solidFill>
                  <a:srgbClr val="008000"/>
                </a:solidFill>
              </a:rPr>
              <a:t>barbabietole</a:t>
            </a:r>
            <a:endParaRPr lang="it-IT" sz="2000" b="0" dirty="0"/>
          </a:p>
        </p:txBody>
      </p:sp>
      <p:pic>
        <p:nvPicPr>
          <p:cNvPr id="14" name="Immagine 8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110537" y="3124200"/>
            <a:ext cx="1033463" cy="135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1028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686800" cy="1143000"/>
          </a:xfrm>
          <a:noFill/>
        </p:spPr>
        <p:txBody>
          <a:bodyPr/>
          <a:lstStyle/>
          <a:p>
            <a:pPr algn="l"/>
            <a:r>
              <a:rPr lang="it-IT" sz="3200" b="1"/>
              <a:t>Bio-on</a:t>
            </a:r>
            <a:r>
              <a:rPr lang="it-IT"/>
              <a:t> </a:t>
            </a:r>
            <a:r>
              <a:rPr lang="it-IT" sz="3200" b="1"/>
              <a:t>&amp; Techint</a:t>
            </a:r>
            <a:r>
              <a:rPr lang="it-IT"/>
              <a:t> </a:t>
            </a:r>
            <a:r>
              <a:rPr lang="it-IT" sz="2400"/>
              <a:t>Ww Construction PARTNERSHIP</a:t>
            </a:r>
            <a:endParaRPr lang="it-IT" b="1"/>
          </a:p>
        </p:txBody>
      </p:sp>
      <p:pic>
        <p:nvPicPr>
          <p:cNvPr id="66563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24800" y="6302375"/>
            <a:ext cx="1008063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6564" name="Rectangle 24"/>
          <p:cNvSpPr>
            <a:spLocks noChangeArrowheads="1"/>
          </p:cNvSpPr>
          <p:nvPr/>
        </p:nvSpPr>
        <p:spPr bwMode="auto">
          <a:xfrm rot="-5400000">
            <a:off x="8431213" y="4973637"/>
            <a:ext cx="98425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sz="500">
                <a:solidFill>
                  <a:srgbClr val="FF0000"/>
                </a:solidFill>
              </a:rPr>
              <a:t>STRICTLY CONFIDENTIAL</a:t>
            </a:r>
          </a:p>
        </p:txBody>
      </p:sp>
      <p:pic>
        <p:nvPicPr>
          <p:cNvPr id="66566" name="Immagine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" y="1066800"/>
            <a:ext cx="875665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567" name="Immagine 8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924800" y="990600"/>
            <a:ext cx="1033463" cy="135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1029"/>
          <p:cNvSpPr>
            <a:spLocks noChangeArrowheads="1"/>
          </p:cNvSpPr>
          <p:nvPr/>
        </p:nvSpPr>
        <p:spPr bwMode="auto">
          <a:xfrm>
            <a:off x="304800" y="5486400"/>
            <a:ext cx="9296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eaLnBrk="1" hangingPunct="1"/>
            <a:r>
              <a:rPr lang="it-IT" sz="2000" dirty="0"/>
              <a:t>10.000 TONS ANNO </a:t>
            </a:r>
            <a:r>
              <a:rPr lang="it-IT" sz="2000" b="0" dirty="0"/>
              <a:t>impianto industriale </a:t>
            </a:r>
            <a:r>
              <a:rPr lang="it-IT" sz="2000" b="0" dirty="0" err="1"/>
              <a:t>PHAs</a:t>
            </a:r>
            <a:r>
              <a:rPr lang="it-IT" sz="2000" b="0" dirty="0"/>
              <a:t> da co-prodotti  </a:t>
            </a:r>
            <a:r>
              <a:rPr lang="it-IT" sz="2000" dirty="0">
                <a:solidFill>
                  <a:srgbClr val="008000"/>
                </a:solidFill>
              </a:rPr>
              <a:t>barbabietole</a:t>
            </a:r>
            <a:endParaRPr lang="it-IT" sz="2000" b="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resentazione vuota">
  <a:themeElements>
    <a:clrScheme name="Presentazione vuo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resentazione vuota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2400" b="1" i="0" u="none" strike="noStrike" cap="none" normalizeH="0" baseline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  <a:ea typeface="ＭＳ Ｐゴシック" charset="-128"/>
            <a:cs typeface="ＭＳ Ｐゴシック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2400" b="1" i="0" u="none" strike="noStrike" cap="none" normalizeH="0" baseline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  <a:ea typeface="ＭＳ Ｐゴシック" charset="-128"/>
            <a:cs typeface="ＭＳ Ｐゴシック" charset="-128"/>
          </a:defRPr>
        </a:defPPr>
      </a:lstStyle>
    </a:lnDef>
  </a:objectDefaults>
  <a:extraClrSchemeLst>
    <a:extraClrScheme>
      <a:clrScheme name="Presentazione vuo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zione vuo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zione vuo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zione vuo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zione vuo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zione vuo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zione vuo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zione vuo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zione vuo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zione vuo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zione vuo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zione vuo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3005</TotalTime>
  <Words>97</Words>
  <Application>Microsoft Macintosh PowerPoint</Application>
  <PresentationFormat>Presentazione su schermo (4:3)</PresentationFormat>
  <Paragraphs>15</Paragraphs>
  <Slides>4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4</vt:i4>
      </vt:variant>
    </vt:vector>
  </HeadingPairs>
  <TitlesOfParts>
    <vt:vector size="8" baseType="lpstr">
      <vt:lpstr>Arial Unicode MS</vt:lpstr>
      <vt:lpstr>Arial</vt:lpstr>
      <vt:lpstr>Wingdings</vt:lpstr>
      <vt:lpstr>Presentazione vuota</vt:lpstr>
      <vt:lpstr>Bio-on &amp; Techint Ww Construction PARTNERSHIP</vt:lpstr>
      <vt:lpstr>Presentazione standard di PowerPoint</vt:lpstr>
      <vt:lpstr>Bio-on &amp; Techint Ww Construction PARTNERSHIP</vt:lpstr>
      <vt:lpstr>Bio-on &amp; Techint Ww Construction PARTNERSHIP</vt:lpstr>
    </vt:vector>
  </TitlesOfParts>
  <Manager/>
  <Company>Marco Astorri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BIO ON intellectual propety company</dc:title>
  <dc:subject/>
  <dc:creator>Marco Astorri</dc:creator>
  <cp:keywords/>
  <dc:description/>
  <cp:lastModifiedBy>Lidia Petrella</cp:lastModifiedBy>
  <cp:revision>298</cp:revision>
  <cp:lastPrinted>2013-10-24T21:46:20Z</cp:lastPrinted>
  <dcterms:created xsi:type="dcterms:W3CDTF">2014-01-19T22:45:19Z</dcterms:created>
  <dcterms:modified xsi:type="dcterms:W3CDTF">2026-10-03T09:01:27Z</dcterms:modified>
  <cp:category/>
</cp:coreProperties>
</file>