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84" r:id="rId2"/>
    <p:sldId id="289" r:id="rId3"/>
    <p:sldId id="287" r:id="rId4"/>
    <p:sldId id="288" r:id="rId5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29" autoAdjust="0"/>
    <p:restoredTop sz="94706"/>
  </p:normalViewPr>
  <p:slideViewPr>
    <p:cSldViewPr>
      <p:cViewPr varScale="1">
        <p:scale>
          <a:sx n="94" d="100"/>
          <a:sy n="94" d="100"/>
        </p:scale>
        <p:origin x="200" y="5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1ABE7DF1-C8EC-524C-9773-A43A59EDFC3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5275-51F5-5E43-95C5-5AF4807E02D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DB20D-26FC-0347-9DDF-B1DCB7EC6C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3A61D-E799-EB4A-A68F-604DF744255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9EC2A-A3C1-0C4A-8CF7-17F1E1AFC42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DA44D-575B-944E-BA2E-BCBEE7ADBD4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E2CDE-1ECE-B442-B0BF-759AEF98D84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0A2AE-A38E-9446-A5CA-E7C1FC45DB2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D51C1-07CA-884B-BEA2-28202163F89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F36B6-2E12-7547-B9E8-F281458F96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EE8F8-9A55-6F4E-934B-EFB5DAA152B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C2B16-9D03-C341-97A1-1DDD257AD2F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7685D24-A137-E349-8320-6E4F0993FB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1143000"/>
          </a:xfrm>
          <a:noFill/>
        </p:spPr>
        <p:txBody>
          <a:bodyPr/>
          <a:lstStyle/>
          <a:p>
            <a:pPr algn="l"/>
            <a:r>
              <a:rPr lang="it-IT" sz="3200" b="1" dirty="0"/>
              <a:t>Bio-on</a:t>
            </a:r>
            <a:r>
              <a:rPr lang="it-IT" dirty="0"/>
              <a:t> </a:t>
            </a:r>
            <a:r>
              <a:rPr lang="it-IT" sz="3200" b="1" dirty="0"/>
              <a:t>&amp; </a:t>
            </a:r>
            <a:r>
              <a:rPr lang="it-IT" sz="3200" b="1" dirty="0" err="1"/>
              <a:t>Techint</a:t>
            </a:r>
            <a:r>
              <a:rPr lang="it-IT" dirty="0"/>
              <a:t> </a:t>
            </a:r>
            <a:r>
              <a:rPr lang="it-IT" sz="2400" dirty="0" err="1"/>
              <a:t>Ww</a:t>
            </a:r>
            <a:r>
              <a:rPr lang="it-IT" sz="2400" dirty="0"/>
              <a:t> </a:t>
            </a:r>
            <a:r>
              <a:rPr lang="it-IT" sz="2400" dirty="0" err="1"/>
              <a:t>Construction</a:t>
            </a:r>
            <a:r>
              <a:rPr lang="it-IT" sz="2400" dirty="0"/>
              <a:t> PARTNERSHIP</a:t>
            </a:r>
            <a:endParaRPr lang="it-IT" b="1" dirty="0"/>
          </a:p>
        </p:txBody>
      </p:sp>
      <p:pic>
        <p:nvPicPr>
          <p:cNvPr id="6349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800" y="6302375"/>
            <a:ext cx="10080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2" name="Rectangle 24"/>
          <p:cNvSpPr>
            <a:spLocks noChangeArrowheads="1"/>
          </p:cNvSpPr>
          <p:nvPr/>
        </p:nvSpPr>
        <p:spPr bwMode="auto">
          <a:xfrm rot="-5400000">
            <a:off x="8431213" y="4973637"/>
            <a:ext cx="9842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500">
                <a:solidFill>
                  <a:srgbClr val="FF0000"/>
                </a:solidFill>
              </a:rPr>
              <a:t>STRICTLY CONFIDENTIAL</a:t>
            </a:r>
          </a:p>
        </p:txBody>
      </p:sp>
      <p:pic>
        <p:nvPicPr>
          <p:cNvPr id="63493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3000375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Immagin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1066800"/>
            <a:ext cx="179546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6"/>
          <p:cNvSpPr>
            <a:spLocks/>
          </p:cNvSpPr>
          <p:nvPr/>
        </p:nvSpPr>
        <p:spPr bwMode="auto">
          <a:xfrm>
            <a:off x="457200" y="4648200"/>
            <a:ext cx="7213600" cy="193833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266700" indent="-180975">
              <a:lnSpc>
                <a:spcPct val="120000"/>
              </a:lnSpc>
              <a:buClr>
                <a:srgbClr val="000099"/>
              </a:buClr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Gill Sans" pitchFamily="-65" charset="0"/>
              </a:rPr>
              <a:t>Number of projects realized:                                          more than 150 EPC plants in the last 15 years.</a:t>
            </a:r>
            <a:endParaRPr lang="en-US" sz="2000">
              <a:solidFill>
                <a:srgbClr val="FF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  <a:sym typeface="Gill Sans" pitchFamily="-65" charset="0"/>
            </a:endParaRPr>
          </a:p>
          <a:p>
            <a:pPr marL="266700" indent="-180975" algn="just">
              <a:lnSpc>
                <a:spcPct val="120000"/>
              </a:lnSpc>
              <a:buClr>
                <a:srgbClr val="000099"/>
              </a:buClr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Gill Sans" pitchFamily="-65" charset="0"/>
              </a:rPr>
              <a:t>Number of countries where Techint worked: 38</a:t>
            </a:r>
          </a:p>
          <a:p>
            <a:pPr marL="266700" indent="-180975" algn="just">
              <a:lnSpc>
                <a:spcPct val="120000"/>
              </a:lnSpc>
              <a:buClr>
                <a:srgbClr val="000099"/>
              </a:buClr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Gill Sans" pitchFamily="-65" charset="0"/>
              </a:rPr>
              <a:t>Number of permanent employees and supervisors: 850</a:t>
            </a:r>
          </a:p>
          <a:p>
            <a:pPr marL="266700" indent="-180975" algn="just">
              <a:lnSpc>
                <a:spcPct val="120000"/>
              </a:lnSpc>
              <a:buClr>
                <a:srgbClr val="000099"/>
              </a:buClr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Gill Sans" pitchFamily="-65" charset="0"/>
              </a:rPr>
              <a:t>Engineering capacity: over 900.000 man hours/year</a:t>
            </a:r>
            <a:endParaRPr lang="en-US" sz="2000">
              <a:solidFill>
                <a:srgbClr val="5F5F5F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  <a:sym typeface="Arial Unicode MS" pitchFamily="-65" charset="0"/>
            </a:endParaRPr>
          </a:p>
        </p:txBody>
      </p:sp>
      <p:sp>
        <p:nvSpPr>
          <p:cNvPr id="63496" name="Rettangolo 10"/>
          <p:cNvSpPr>
            <a:spLocks noChangeArrowheads="1"/>
          </p:cNvSpPr>
          <p:nvPr/>
        </p:nvSpPr>
        <p:spPr bwMode="auto">
          <a:xfrm>
            <a:off x="381000" y="3657600"/>
            <a:ext cx="6477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000099"/>
              </a:buClr>
              <a:buFont typeface="Wingdings" pitchFamily="-1" charset="2"/>
              <a:buChar char="§"/>
            </a:pPr>
            <a:r>
              <a:rPr lang="en-US">
                <a:sym typeface="Arial Unicode MS" pitchFamily="-1" charset="0"/>
              </a:rPr>
              <a:t>Annual Revenues: US$ 22 billion</a:t>
            </a:r>
          </a:p>
          <a:p>
            <a:pPr marL="180975" indent="-180975">
              <a:buClr>
                <a:srgbClr val="000099"/>
              </a:buClr>
              <a:buFont typeface="Wingdings" pitchFamily="-1" charset="2"/>
              <a:buChar char="§"/>
            </a:pPr>
            <a:r>
              <a:rPr lang="en-US">
                <a:sym typeface="Arial Unicode MS" pitchFamily="-1" charset="0"/>
              </a:rPr>
              <a:t>Permanent Employees: 55,000</a:t>
            </a:r>
            <a:endParaRPr lang="it-IT"/>
          </a:p>
        </p:txBody>
      </p:sp>
      <p:pic>
        <p:nvPicPr>
          <p:cNvPr id="12" name="Immagine 8" descr="Wha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066800"/>
            <a:ext cx="27781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13" name="Rectangle 1028"/>
          <p:cNvSpPr txBox="1">
            <a:spLocks noChangeArrowheads="1"/>
          </p:cNvSpPr>
          <p:nvPr/>
        </p:nvSpPr>
        <p:spPr bwMode="auto">
          <a:xfrm>
            <a:off x="457200" y="2667000"/>
            <a:ext cx="373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it-IT" sz="32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Techint</a:t>
            </a:r>
            <a:r>
              <a:rPr lang="it-IT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Group:</a:t>
            </a:r>
            <a:endParaRPr lang="it-IT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DB91B8E-C1B5-D57E-DD86-6C943FF79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41784" y="-891480"/>
            <a:ext cx="8460432" cy="1197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4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R104-51 scoperchia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375"/>
            <a:ext cx="9144000" cy="5737225"/>
          </a:xfrm>
          <a:prstGeom prst="rect">
            <a:avLst/>
          </a:prstGeom>
        </p:spPr>
      </p:pic>
      <p:sp>
        <p:nvSpPr>
          <p:cNvPr id="10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1143000"/>
          </a:xfrm>
          <a:noFill/>
        </p:spPr>
        <p:txBody>
          <a:bodyPr/>
          <a:lstStyle/>
          <a:p>
            <a:pPr algn="l"/>
            <a:r>
              <a:rPr lang="it-IT" sz="3200" b="1"/>
              <a:t>Bio-on</a:t>
            </a:r>
            <a:r>
              <a:rPr lang="it-IT"/>
              <a:t> </a:t>
            </a:r>
            <a:r>
              <a:rPr lang="it-IT" sz="3200" b="1"/>
              <a:t>&amp; Techint</a:t>
            </a:r>
            <a:r>
              <a:rPr lang="it-IT"/>
              <a:t> </a:t>
            </a:r>
            <a:r>
              <a:rPr lang="it-IT" sz="2400"/>
              <a:t>Ww Construction PARTNERSHIP</a:t>
            </a:r>
            <a:endParaRPr lang="it-IT" b="1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6302375"/>
            <a:ext cx="10080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4"/>
          <p:cNvSpPr>
            <a:spLocks noChangeArrowheads="1"/>
          </p:cNvSpPr>
          <p:nvPr/>
        </p:nvSpPr>
        <p:spPr bwMode="auto">
          <a:xfrm rot="16200000">
            <a:off x="8431213" y="4973637"/>
            <a:ext cx="9842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500">
                <a:solidFill>
                  <a:srgbClr val="FF0000"/>
                </a:solidFill>
              </a:rPr>
              <a:t>STRICTLY CONFIDENTIAL</a:t>
            </a:r>
          </a:p>
        </p:txBody>
      </p:sp>
      <p:sp>
        <p:nvSpPr>
          <p:cNvPr id="13" name="Rectangle 1029"/>
          <p:cNvSpPr>
            <a:spLocks noChangeArrowheads="1"/>
          </p:cNvSpPr>
          <p:nvPr/>
        </p:nvSpPr>
        <p:spPr bwMode="auto">
          <a:xfrm>
            <a:off x="304800" y="54864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it-IT" sz="2000" dirty="0"/>
              <a:t>2000 TONS ANNO </a:t>
            </a:r>
            <a:r>
              <a:rPr lang="it-IT" sz="2000" b="0" dirty="0"/>
              <a:t>impianto pilota </a:t>
            </a:r>
            <a:r>
              <a:rPr lang="it-IT" sz="2000" b="0" dirty="0" err="1"/>
              <a:t>PHAs</a:t>
            </a:r>
            <a:r>
              <a:rPr lang="it-IT" sz="2000" b="0" dirty="0"/>
              <a:t> da co-prodotti  </a:t>
            </a:r>
            <a:r>
              <a:rPr lang="it-IT" sz="2000" dirty="0">
                <a:solidFill>
                  <a:srgbClr val="008000"/>
                </a:solidFill>
              </a:rPr>
              <a:t>barbabietole</a:t>
            </a:r>
            <a:endParaRPr lang="it-IT" sz="2000" b="0" dirty="0"/>
          </a:p>
        </p:txBody>
      </p:sp>
      <p:pic>
        <p:nvPicPr>
          <p:cNvPr id="14" name="Immagin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10537" y="3124200"/>
            <a:ext cx="1033463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1143000"/>
          </a:xfrm>
          <a:noFill/>
        </p:spPr>
        <p:txBody>
          <a:bodyPr/>
          <a:lstStyle/>
          <a:p>
            <a:pPr algn="l"/>
            <a:r>
              <a:rPr lang="it-IT" sz="3200" b="1"/>
              <a:t>Bio-on</a:t>
            </a:r>
            <a:r>
              <a:rPr lang="it-IT"/>
              <a:t> </a:t>
            </a:r>
            <a:r>
              <a:rPr lang="it-IT" sz="3200" b="1"/>
              <a:t>&amp; Techint</a:t>
            </a:r>
            <a:r>
              <a:rPr lang="it-IT"/>
              <a:t> </a:t>
            </a:r>
            <a:r>
              <a:rPr lang="it-IT" sz="2400"/>
              <a:t>Ww Construction PARTNERSHIP</a:t>
            </a:r>
            <a:endParaRPr lang="it-IT" b="1"/>
          </a:p>
        </p:txBody>
      </p:sp>
      <p:pic>
        <p:nvPicPr>
          <p:cNvPr id="6656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800" y="6302375"/>
            <a:ext cx="10080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Rectangle 24"/>
          <p:cNvSpPr>
            <a:spLocks noChangeArrowheads="1"/>
          </p:cNvSpPr>
          <p:nvPr/>
        </p:nvSpPr>
        <p:spPr bwMode="auto">
          <a:xfrm rot="-5400000">
            <a:off x="8431213" y="4973637"/>
            <a:ext cx="9842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500">
                <a:solidFill>
                  <a:srgbClr val="FF0000"/>
                </a:solidFill>
              </a:rPr>
              <a:t>STRICTLY CONFIDENTIAL</a:t>
            </a:r>
          </a:p>
        </p:txBody>
      </p:sp>
      <p:pic>
        <p:nvPicPr>
          <p:cNvPr id="66566" name="Immagin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066800"/>
            <a:ext cx="87566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7" name="Immagin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990600"/>
            <a:ext cx="1033463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029"/>
          <p:cNvSpPr>
            <a:spLocks noChangeArrowheads="1"/>
          </p:cNvSpPr>
          <p:nvPr/>
        </p:nvSpPr>
        <p:spPr bwMode="auto">
          <a:xfrm>
            <a:off x="304800" y="5486400"/>
            <a:ext cx="929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it-IT" sz="2000" dirty="0"/>
              <a:t>10.000 TONS ANNO </a:t>
            </a:r>
            <a:r>
              <a:rPr lang="it-IT" sz="2000" b="0" dirty="0"/>
              <a:t>impianto industriale </a:t>
            </a:r>
            <a:r>
              <a:rPr lang="it-IT" sz="2000" b="0" dirty="0" err="1"/>
              <a:t>PHAs</a:t>
            </a:r>
            <a:r>
              <a:rPr lang="it-IT" sz="2000" b="0" dirty="0"/>
              <a:t> da co-prodotti  </a:t>
            </a:r>
            <a:r>
              <a:rPr lang="it-IT" sz="2000" dirty="0">
                <a:solidFill>
                  <a:srgbClr val="008000"/>
                </a:solidFill>
              </a:rPr>
              <a:t>barbabietole</a:t>
            </a:r>
            <a:endParaRPr lang="it-IT" sz="2000" b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1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1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3005</TotalTime>
  <Words>97</Words>
  <Application>Microsoft Macintosh PowerPoint</Application>
  <PresentationFormat>Presentazione su schermo (4:3)</PresentationFormat>
  <Paragraphs>15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 Unicode MS</vt:lpstr>
      <vt:lpstr>Arial</vt:lpstr>
      <vt:lpstr>Wingdings</vt:lpstr>
      <vt:lpstr>Presentazione vuota</vt:lpstr>
      <vt:lpstr>Bio-on &amp; Techint Ww Construction PARTNERSHIP</vt:lpstr>
      <vt:lpstr>Presentazione standard di PowerPoint</vt:lpstr>
      <vt:lpstr>Bio-on &amp; Techint Ww Construction PARTNERSHIP</vt:lpstr>
      <vt:lpstr>Bio-on &amp; Techint Ww Construction PARTNERSHIP</vt:lpstr>
    </vt:vector>
  </TitlesOfParts>
  <Manager/>
  <Company>Marco Astorri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 ON intellectual propety company</dc:title>
  <dc:subject/>
  <dc:creator>Marco Astorri</dc:creator>
  <cp:keywords/>
  <dc:description/>
  <cp:lastModifiedBy>Lidia Petrella</cp:lastModifiedBy>
  <cp:revision>298</cp:revision>
  <cp:lastPrinted>2013-10-24T21:46:20Z</cp:lastPrinted>
  <dcterms:created xsi:type="dcterms:W3CDTF">2014-01-19T22:45:19Z</dcterms:created>
  <dcterms:modified xsi:type="dcterms:W3CDTF">2026-10-03T09:02:17Z</dcterms:modified>
  <cp:category/>
</cp:coreProperties>
</file>