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71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attachments/IMG_533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515007"/>
            <a:ext cx="12191695" cy="73730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4434840"/>
            <a:ext cx="12191695" cy="2423160"/>
          </a:xfrm>
          <a:prstGeom prst="rect">
            <a:avLst/>
          </a:prstGeom>
          <a:solidFill>
            <a:srgbClr val="0B1C28">
              <a:alpha val="72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Shape 1"/>
          <p:cNvSpPr/>
          <p:nvPr/>
        </p:nvSpPr>
        <p:spPr>
          <a:xfrm>
            <a:off x="502920" y="4645152"/>
            <a:ext cx="1051560" cy="54864"/>
          </a:xfrm>
          <a:prstGeom prst="rect">
            <a:avLst/>
          </a:prstGeom>
          <a:solidFill>
            <a:srgbClr val="7EC8C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2"/>
          <p:cNvSpPr/>
          <p:nvPr/>
        </p:nvSpPr>
        <p:spPr>
          <a:xfrm>
            <a:off x="502920" y="477316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kern="0" spc="160" dirty="0">
                <a:solidFill>
                  <a:srgbClr val="B7D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HAWAIʻI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02920" y="5047488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Dr. Yu da Bologna ai </a:t>
            </a:r>
            <a:r>
              <a:rPr lang="en-US" sz="32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</a:t>
            </a: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UH Hawaii USA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502920" y="5632704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6F2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Selezione fotografica  ·  </a:t>
            </a:r>
            <a:r>
              <a:rPr lang="en-US" sz="1500" dirty="0" err="1">
                <a:solidFill>
                  <a:srgbClr val="E6F2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reattori</a:t>
            </a:r>
            <a:r>
              <a:rPr lang="en-US" sz="1500" dirty="0">
                <a:solidFill>
                  <a:srgbClr val="E6F2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E6F2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soluzione</a:t>
            </a:r>
            <a:r>
              <a:rPr lang="en-US" sz="1500" dirty="0">
                <a:solidFill>
                  <a:srgbClr val="E6F2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barbabietola e lavoro in banco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0607040" y="59893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E2A3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12191695" cy="54864"/>
          </a:xfrm>
          <a:prstGeom prst="rect">
            <a:avLst/>
          </a:prstGeom>
          <a:solidFill>
            <a:srgbClr val="1F6F7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347472" y="54864"/>
            <a:ext cx="9144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20" dirty="0">
                <a:solidFill>
                  <a:srgbClr val="8FCB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 DI REAZIONE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47472" y="237744"/>
            <a:ext cx="11155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Impianto</a:t>
            </a: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vessel in acciaio</a:t>
            </a:r>
            <a:endParaRPr lang="en-US" sz="2000" dirty="0"/>
          </a:p>
        </p:txBody>
      </p:sp>
      <p:pic>
        <p:nvPicPr>
          <p:cNvPr id="6" name="Image 0" descr="/workspace/attachments/foto 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2608" y="877824"/>
            <a:ext cx="3771290" cy="22128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92608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Vista d’insieme del banco UH</a:t>
            </a:r>
            <a:endParaRPr lang="en-US" sz="1100" dirty="0"/>
          </a:p>
        </p:txBody>
      </p:sp>
      <p:pic>
        <p:nvPicPr>
          <p:cNvPr id="8" name="Image 1" descr="/workspace/attachments/foto 4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10202" y="877824"/>
            <a:ext cx="3771290" cy="22128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210202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Linee, bottiglie e vessel verticale</a:t>
            </a:r>
            <a:endParaRPr lang="en-US" sz="1100" dirty="0"/>
          </a:p>
        </p:txBody>
      </p:sp>
      <p:pic>
        <p:nvPicPr>
          <p:cNvPr id="10" name="Image 2" descr="/workspace/attachments/foto 6.jpe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27797" y="877824"/>
            <a:ext cx="3771290" cy="221284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127797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Vessel con maniglie e schermo termico</a:t>
            </a:r>
            <a:endParaRPr lang="en-US" sz="1100" dirty="0"/>
          </a:p>
        </p:txBody>
      </p:sp>
      <p:pic>
        <p:nvPicPr>
          <p:cNvPr id="12" name="Image 3" descr="/workspace/attachments/foto 2.JP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92608" y="3511296"/>
            <a:ext cx="3771290" cy="221284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92608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Manometro Span e scarico campione</a:t>
            </a:r>
            <a:endParaRPr lang="en-US" sz="1100" dirty="0"/>
          </a:p>
        </p:txBody>
      </p:sp>
      <p:pic>
        <p:nvPicPr>
          <p:cNvPr id="14" name="Image 4" descr="/workspace/attachments/foto 7.jpe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210202" y="3511296"/>
            <a:ext cx="3771290" cy="221284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210202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Controllo del vessel in laboratorio</a:t>
            </a:r>
            <a:endParaRPr lang="en-US" sz="1100" dirty="0"/>
          </a:p>
        </p:txBody>
      </p:sp>
      <p:pic>
        <p:nvPicPr>
          <p:cNvPr id="16" name="Image 5" descr="/workspace/attachments/foto 8.jpe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127797" y="3511296"/>
            <a:ext cx="3771290" cy="2212848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127797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Regolazione delle connessioni in alto</a:t>
            </a:r>
            <a:endParaRPr lang="en-US" sz="1100" dirty="0"/>
          </a:p>
        </p:txBody>
      </p:sp>
      <p:sp>
        <p:nvSpPr>
          <p:cNvPr id="18" name="Shape 1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E2A3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Text 11"/>
          <p:cNvSpPr/>
          <p:nvPr/>
        </p:nvSpPr>
        <p:spPr>
          <a:xfrm>
            <a:off x="347472" y="6620256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Hawaiʻi  ·  Laboratori di processo</a:t>
            </a:r>
            <a:endParaRPr lang="en-US" sz="1000" dirty="0"/>
          </a:p>
        </p:txBody>
      </p:sp>
      <p:sp>
        <p:nvSpPr>
          <p:cNvPr id="20" name="Text 12"/>
          <p:cNvSpPr/>
          <p:nvPr/>
        </p:nvSpPr>
        <p:spPr>
          <a:xfrm>
            <a:off x="9692640" y="6620256"/>
            <a:ext cx="2148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/  7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E2A3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12191695" cy="54864"/>
          </a:xfrm>
          <a:prstGeom prst="rect">
            <a:avLst/>
          </a:prstGeom>
          <a:solidFill>
            <a:srgbClr val="1F6F7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347472" y="54864"/>
            <a:ext cx="9144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20" dirty="0">
                <a:solidFill>
                  <a:srgbClr val="8FCB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FORNO SPLIT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47472" y="237744"/>
            <a:ext cx="11155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Apertura del riscaldatore e tubo di reazione</a:t>
            </a:r>
            <a:endParaRPr lang="en-US" sz="2000" dirty="0"/>
          </a:p>
        </p:txBody>
      </p:sp>
      <p:pic>
        <p:nvPicPr>
          <p:cNvPr id="6" name="Image 0" descr="/workspace/attachments/foto 13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2608" y="877824"/>
            <a:ext cx="3771290" cy="22128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92608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Forno split aperto sul vessel</a:t>
            </a:r>
            <a:endParaRPr lang="en-US" sz="1100" dirty="0"/>
          </a:p>
        </p:txBody>
      </p:sp>
      <p:pic>
        <p:nvPicPr>
          <p:cNvPr id="8" name="Image 1" descr="/workspace/attachments/foto 14.jpe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10202" y="877824"/>
            <a:ext cx="3771290" cy="22128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210202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Tubo Parr tra le due metà del forno</a:t>
            </a:r>
            <a:endParaRPr lang="en-US" sz="1100" dirty="0"/>
          </a:p>
        </p:txBody>
      </p:sp>
      <p:pic>
        <p:nvPicPr>
          <p:cNvPr id="10" name="Image 2" descr="/workspace/attachments/foto 9.jpe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27797" y="877824"/>
            <a:ext cx="3771290" cy="221284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127797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Lavoro sulla testa, box in plexiglass</a:t>
            </a:r>
            <a:endParaRPr lang="en-US" sz="1100" dirty="0"/>
          </a:p>
        </p:txBody>
      </p:sp>
      <p:pic>
        <p:nvPicPr>
          <p:cNvPr id="12" name="Image 3" descr="/workspace/attachments/foto 52.jp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92608" y="3511296"/>
            <a:ext cx="3771290" cy="221284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92608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Estrazione a caldo, guanti arancio</a:t>
            </a:r>
            <a:endParaRPr lang="en-US" sz="1100" dirty="0"/>
          </a:p>
        </p:txBody>
      </p:sp>
      <p:pic>
        <p:nvPicPr>
          <p:cNvPr id="14" name="Image 4" descr="/workspace/attachments/foto 53.jp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210202" y="3511296"/>
            <a:ext cx="3771290" cy="221284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210202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Passaggio del tubo tra due operatori</a:t>
            </a:r>
            <a:endParaRPr lang="en-US" sz="1100" dirty="0"/>
          </a:p>
        </p:txBody>
      </p:sp>
      <p:pic>
        <p:nvPicPr>
          <p:cNvPr id="16" name="Image 5" descr="/workspace/attachments/foto 20.JP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127797" y="3511296"/>
            <a:ext cx="3771290" cy="2212848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127797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Vessel smontato, sonda e inserti</a:t>
            </a:r>
            <a:endParaRPr lang="en-US" sz="1100" dirty="0"/>
          </a:p>
        </p:txBody>
      </p:sp>
      <p:sp>
        <p:nvSpPr>
          <p:cNvPr id="18" name="Shape 1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E2A3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Text 11"/>
          <p:cNvSpPr/>
          <p:nvPr/>
        </p:nvSpPr>
        <p:spPr>
          <a:xfrm>
            <a:off x="347472" y="6620256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Hawaiʻi  ·  Laboratori di processo</a:t>
            </a:r>
            <a:endParaRPr lang="en-US" sz="1000" dirty="0"/>
          </a:p>
        </p:txBody>
      </p:sp>
      <p:sp>
        <p:nvSpPr>
          <p:cNvPr id="20" name="Text 12"/>
          <p:cNvSpPr/>
          <p:nvPr/>
        </p:nvSpPr>
        <p:spPr>
          <a:xfrm>
            <a:off x="9692640" y="6620256"/>
            <a:ext cx="2148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/  7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E2A3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12191695" cy="54864"/>
          </a:xfrm>
          <a:prstGeom prst="rect">
            <a:avLst/>
          </a:prstGeom>
          <a:solidFill>
            <a:srgbClr val="1F6F7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347472" y="54864"/>
            <a:ext cx="9144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20" dirty="0">
                <a:solidFill>
                  <a:srgbClr val="8FCB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47472" y="237744"/>
            <a:ext cx="11155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Parr 4848B — temperatura, pressione, agitazione</a:t>
            </a:r>
            <a:endParaRPr lang="en-US" sz="2000" dirty="0"/>
          </a:p>
        </p:txBody>
      </p:sp>
      <p:pic>
        <p:nvPicPr>
          <p:cNvPr id="6" name="Image 0" descr="/workspace/attachments/foto 1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2608" y="877824"/>
            <a:ext cx="3771290" cy="22128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92608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4848B in marcia, set point 150 °C</a:t>
            </a:r>
            <a:endParaRPr lang="en-US" sz="1100" dirty="0"/>
          </a:p>
        </p:txBody>
      </p:sp>
      <p:pic>
        <p:nvPicPr>
          <p:cNvPr id="8" name="Image 1" descr="/workspace/attachments/foto 12.jpe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10202" y="877824"/>
            <a:ext cx="3771290" cy="22128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210202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Pannello frontale e valvola di scarico</a:t>
            </a:r>
            <a:endParaRPr lang="en-US" sz="1100" dirty="0"/>
          </a:p>
        </p:txBody>
      </p:sp>
      <p:pic>
        <p:nvPicPr>
          <p:cNvPr id="10" name="Image 2" descr="/workspace/attachments/foto 5.JP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27797" y="877824"/>
            <a:ext cx="3771290" cy="221284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127797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Controller sotto il banco, gauge Span</a:t>
            </a:r>
            <a:endParaRPr lang="en-US" sz="1100" dirty="0"/>
          </a:p>
        </p:txBody>
      </p:sp>
      <p:pic>
        <p:nvPicPr>
          <p:cNvPr id="12" name="Image 3" descr="/workspace/attachments/foto 37.jpe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92608" y="3511296"/>
            <a:ext cx="3771290" cy="221284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92608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Impostazione motore e limite alto</a:t>
            </a:r>
            <a:endParaRPr lang="en-US" sz="1100" dirty="0"/>
          </a:p>
        </p:txBody>
      </p:sp>
      <p:pic>
        <p:nvPicPr>
          <p:cNvPr id="14" name="Image 4" descr="/workspace/attachments/foto 33.jpe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210202" y="3511296"/>
            <a:ext cx="3771290" cy="221284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210202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4848 accoppiato al compatto 5500</a:t>
            </a:r>
            <a:endParaRPr lang="en-US" sz="1100" dirty="0"/>
          </a:p>
        </p:txBody>
      </p:sp>
      <p:pic>
        <p:nvPicPr>
          <p:cNvPr id="16" name="Image 5" descr="/workspace/attachments/foto 36.jpe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127797" y="3511296"/>
            <a:ext cx="3771290" cy="2212848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127797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Manometro 3000 psi sul 5500</a:t>
            </a:r>
            <a:endParaRPr lang="en-US" sz="1100" dirty="0"/>
          </a:p>
        </p:txBody>
      </p:sp>
      <p:sp>
        <p:nvSpPr>
          <p:cNvPr id="18" name="Shape 1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E2A3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Text 11"/>
          <p:cNvSpPr/>
          <p:nvPr/>
        </p:nvSpPr>
        <p:spPr>
          <a:xfrm>
            <a:off x="347472" y="6620256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Hawaiʻi  ·  Laboratori di processo</a:t>
            </a:r>
            <a:endParaRPr lang="en-US" sz="1000" dirty="0"/>
          </a:p>
        </p:txBody>
      </p:sp>
      <p:sp>
        <p:nvSpPr>
          <p:cNvPr id="20" name="Text 12"/>
          <p:cNvSpPr/>
          <p:nvPr/>
        </p:nvSpPr>
        <p:spPr>
          <a:xfrm>
            <a:off x="9692640" y="6620256"/>
            <a:ext cx="2148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/  7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E2A3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12191695" cy="54864"/>
          </a:xfrm>
          <a:prstGeom prst="rect">
            <a:avLst/>
          </a:prstGeom>
          <a:solidFill>
            <a:srgbClr val="1F6F7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347472" y="54864"/>
            <a:ext cx="9144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20" dirty="0">
                <a:solidFill>
                  <a:srgbClr val="8FCB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PARR 5500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47472" y="237744"/>
            <a:ext cx="11155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Compact Reactor — University of Hawaiʻi</a:t>
            </a:r>
            <a:endParaRPr lang="en-US" sz="2000" dirty="0"/>
          </a:p>
        </p:txBody>
      </p:sp>
      <p:pic>
        <p:nvPicPr>
          <p:cNvPr id="6" name="Image 0" descr="/workspace/attachments/foto 16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2608" y="877824"/>
            <a:ext cx="3771290" cy="22128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92608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Stazione compatta con forno forato</a:t>
            </a:r>
            <a:endParaRPr lang="en-US" sz="1100" dirty="0"/>
          </a:p>
        </p:txBody>
      </p:sp>
      <p:pic>
        <p:nvPicPr>
          <p:cNvPr id="8" name="Image 1" descr="/workspace/attachments/foto 38.jpe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10202" y="877824"/>
            <a:ext cx="3771290" cy="22128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210202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etichettata Parr 5500 Series</a:t>
            </a:r>
            <a:endParaRPr lang="en-US" sz="1100" dirty="0"/>
          </a:p>
        </p:txBody>
      </p:sp>
      <p:pic>
        <p:nvPicPr>
          <p:cNvPr id="10" name="Image 2" descr="/workspace/attachments/foto 39.jpe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27797" y="877824"/>
            <a:ext cx="3771290" cy="221284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127797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 montata, gauge e termocoppia</a:t>
            </a:r>
            <a:endParaRPr lang="en-US" sz="1100" dirty="0"/>
          </a:p>
        </p:txBody>
      </p:sp>
      <p:pic>
        <p:nvPicPr>
          <p:cNvPr id="12" name="Image 3" descr="/workspace/attachments/foto 41.jpe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92608" y="3511296"/>
            <a:ext cx="3771290" cy="221284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92608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Forno vuoto prima dell’inserimento</a:t>
            </a:r>
            <a:endParaRPr lang="en-US" sz="1100" dirty="0"/>
          </a:p>
        </p:txBody>
      </p:sp>
      <p:pic>
        <p:nvPicPr>
          <p:cNvPr id="14" name="Image 4" descr="/workspace/attachments/foto 42.jpe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210202" y="3511296"/>
            <a:ext cx="3771290" cy="221284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210202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Collegamento della linea di campionamento</a:t>
            </a:r>
            <a:endParaRPr lang="en-US" sz="1100" dirty="0"/>
          </a:p>
        </p:txBody>
      </p:sp>
      <p:pic>
        <p:nvPicPr>
          <p:cNvPr id="16" name="Image 5" descr="/workspace/attachments/foto 40.jpe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127797" y="3511296"/>
            <a:ext cx="3771290" cy="2212848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127797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Controller, vessel e motore di agitazione</a:t>
            </a:r>
            <a:endParaRPr lang="en-US" sz="1100" dirty="0"/>
          </a:p>
        </p:txBody>
      </p:sp>
      <p:sp>
        <p:nvSpPr>
          <p:cNvPr id="18" name="Shape 1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E2A3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Text 11"/>
          <p:cNvSpPr/>
          <p:nvPr/>
        </p:nvSpPr>
        <p:spPr>
          <a:xfrm>
            <a:off x="347472" y="6620256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Hawaiʻi  ·  Laboratori di processo</a:t>
            </a:r>
            <a:endParaRPr lang="en-US" sz="1000" dirty="0"/>
          </a:p>
        </p:txBody>
      </p:sp>
      <p:sp>
        <p:nvSpPr>
          <p:cNvPr id="20" name="Text 12"/>
          <p:cNvSpPr/>
          <p:nvPr/>
        </p:nvSpPr>
        <p:spPr>
          <a:xfrm>
            <a:off x="9692640" y="6620256"/>
            <a:ext cx="2148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/  7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E2A3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12191695" cy="54864"/>
          </a:xfrm>
          <a:prstGeom prst="rect">
            <a:avLst/>
          </a:prstGeom>
          <a:solidFill>
            <a:srgbClr val="1F6F7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347472" y="54864"/>
            <a:ext cx="9144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20" dirty="0">
                <a:solidFill>
                  <a:srgbClr val="8FCB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ASSEMBLAGGIO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47472" y="237744"/>
            <a:ext cx="11155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 del reattore, guarnizioni e interni</a:t>
            </a:r>
            <a:endParaRPr lang="en-US" sz="2000" dirty="0"/>
          </a:p>
        </p:txBody>
      </p:sp>
      <p:pic>
        <p:nvPicPr>
          <p:cNvPr id="6" name="Image 0" descr="/workspace/attachments/foto 43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2608" y="877824"/>
            <a:ext cx="3771290" cy="22128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92608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Raccordi, valvole e gauge Span</a:t>
            </a:r>
            <a:endParaRPr lang="en-US" sz="1100" dirty="0"/>
          </a:p>
        </p:txBody>
      </p:sp>
      <p:pic>
        <p:nvPicPr>
          <p:cNvPr id="8" name="Image 1" descr="/workspace/attachments/foto 44.jpe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10202" y="877824"/>
            <a:ext cx="3771290" cy="22128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210202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Chiusura della testa sul cilindro</a:t>
            </a:r>
            <a:endParaRPr lang="en-US" sz="1100" dirty="0"/>
          </a:p>
        </p:txBody>
      </p:sp>
      <p:pic>
        <p:nvPicPr>
          <p:cNvPr id="10" name="Image 2" descr="/workspace/attachments/foto 45.jpe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27797" y="877824"/>
            <a:ext cx="3771290" cy="221284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127797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Vessel in ottone/acciaio pronto</a:t>
            </a:r>
            <a:endParaRPr lang="en-US" sz="1100" dirty="0"/>
          </a:p>
        </p:txBody>
      </p:sp>
      <p:pic>
        <p:nvPicPr>
          <p:cNvPr id="12" name="Image 3" descr="/workspace/attachments/foto 46.jpe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92608" y="3511296"/>
            <a:ext cx="3771290" cy="221284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92608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Inserimento di agitatori e sonde</a:t>
            </a:r>
            <a:endParaRPr lang="en-US" sz="1100" dirty="0"/>
          </a:p>
        </p:txBody>
      </p:sp>
      <p:pic>
        <p:nvPicPr>
          <p:cNvPr id="14" name="Image 4" descr="/workspace/attachments/foto 19.jpe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210202" y="3511296"/>
            <a:ext cx="3771290" cy="221284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210202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Cilindro smontato, flangia e pozzetto</a:t>
            </a:r>
            <a:endParaRPr lang="en-US" sz="1100" dirty="0"/>
          </a:p>
        </p:txBody>
      </p:sp>
      <p:pic>
        <p:nvPicPr>
          <p:cNvPr id="16" name="Image 5" descr="/workspace/attachments/foto 47.jpe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127797" y="3511296"/>
            <a:ext cx="3771290" cy="2212848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127797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Interni: girante, termocoppia, tubo di prelievo</a:t>
            </a:r>
            <a:endParaRPr lang="en-US" sz="1100" dirty="0"/>
          </a:p>
        </p:txBody>
      </p:sp>
      <p:sp>
        <p:nvSpPr>
          <p:cNvPr id="18" name="Shape 1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E2A3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Text 11"/>
          <p:cNvSpPr/>
          <p:nvPr/>
        </p:nvSpPr>
        <p:spPr>
          <a:xfrm>
            <a:off x="347472" y="6620256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Hawaiʻi  ·  Laboratori di processo</a:t>
            </a:r>
            <a:endParaRPr lang="en-US" sz="1000" dirty="0"/>
          </a:p>
        </p:txBody>
      </p:sp>
      <p:sp>
        <p:nvSpPr>
          <p:cNvPr id="20" name="Text 12"/>
          <p:cNvSpPr/>
          <p:nvPr/>
        </p:nvSpPr>
        <p:spPr>
          <a:xfrm>
            <a:off x="9692640" y="6620256"/>
            <a:ext cx="2148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/  7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E2A3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12191695" cy="54864"/>
          </a:xfrm>
          <a:prstGeom prst="rect">
            <a:avLst/>
          </a:prstGeom>
          <a:solidFill>
            <a:srgbClr val="1F6F7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347472" y="54864"/>
            <a:ext cx="9144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20" dirty="0">
                <a:solidFill>
                  <a:srgbClr val="8FCB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CAMPAGNA 16–18 GIUGNO 2014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47472" y="237744"/>
            <a:ext cx="11155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Beet solution — cariche, prelievi, prodotto</a:t>
            </a:r>
            <a:endParaRPr lang="en-US" sz="2000" dirty="0"/>
          </a:p>
        </p:txBody>
      </p:sp>
      <p:pic>
        <p:nvPicPr>
          <p:cNvPr id="6" name="Image 0" descr="/workspace/attachments/foto 15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2608" y="877824"/>
            <a:ext cx="3771290" cy="22128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92608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Beet solution 6-16-14 e fase separata</a:t>
            </a:r>
            <a:endParaRPr lang="en-US" sz="1100" dirty="0"/>
          </a:p>
        </p:txBody>
      </p:sp>
      <p:pic>
        <p:nvPicPr>
          <p:cNvPr id="8" name="Image 1" descr="/workspace/attachments/foto 48.jpe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10202" y="877824"/>
            <a:ext cx="3771290" cy="22128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210202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Bottiglia da 1 L, schiuma in superficie</a:t>
            </a:r>
            <a:endParaRPr lang="en-US" sz="1100" dirty="0"/>
          </a:p>
        </p:txBody>
      </p:sp>
      <p:pic>
        <p:nvPicPr>
          <p:cNvPr id="10" name="Image 2" descr="/workspace/attachments/foto 49.jpe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27797" y="877824"/>
            <a:ext cx="3771290" cy="221284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127797" y="3108960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Carica del vessel dal cilindro graduato</a:t>
            </a:r>
            <a:endParaRPr lang="en-US" sz="1100" dirty="0"/>
          </a:p>
        </p:txBody>
      </p:sp>
      <p:pic>
        <p:nvPicPr>
          <p:cNvPr id="12" name="Image 3" descr="/workspace/attachments/foto 50.jpe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92608" y="3511296"/>
            <a:ext cx="3771290" cy="221284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92608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First, second e third batch</a:t>
            </a:r>
            <a:endParaRPr lang="en-US" sz="1100" dirty="0"/>
          </a:p>
        </p:txBody>
      </p:sp>
      <p:pic>
        <p:nvPicPr>
          <p:cNvPr id="14" name="Image 4" descr="/workspace/attachments/foto 51.jp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210202" y="3511296"/>
            <a:ext cx="3771290" cy="221284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210202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Prelievo del surnatante</a:t>
            </a:r>
            <a:endParaRPr lang="en-US" sz="1100" dirty="0"/>
          </a:p>
        </p:txBody>
      </p:sp>
      <p:pic>
        <p:nvPicPr>
          <p:cNvPr id="16" name="Image 5" descr="/workspace/attachments/foto 56.jpe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127797" y="3511296"/>
            <a:ext cx="3771290" cy="2212848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127797" y="5742432"/>
            <a:ext cx="37712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8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Microsfere nere recuperate a fine run</a:t>
            </a:r>
            <a:endParaRPr lang="en-US" sz="1100" dirty="0"/>
          </a:p>
        </p:txBody>
      </p:sp>
      <p:sp>
        <p:nvSpPr>
          <p:cNvPr id="18" name="Shape 1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E2A3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Text 11"/>
          <p:cNvSpPr/>
          <p:nvPr/>
        </p:nvSpPr>
        <p:spPr>
          <a:xfrm>
            <a:off x="347472" y="6620256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Hawaiʻi  ·  Laboratori di processo</a:t>
            </a:r>
            <a:endParaRPr lang="en-US" sz="1000" dirty="0"/>
          </a:p>
        </p:txBody>
      </p:sp>
      <p:sp>
        <p:nvSpPr>
          <p:cNvPr id="20" name="Text 12"/>
          <p:cNvSpPr/>
          <p:nvPr/>
        </p:nvSpPr>
        <p:spPr>
          <a:xfrm>
            <a:off x="9692640" y="6620256"/>
            <a:ext cx="2148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7E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/  7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359</Words>
  <Application>Microsoft Macintosh PowerPoint</Application>
  <PresentationFormat>Widescreen</PresentationFormat>
  <Paragraphs>71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Hawaiʻi — Laboratori di processo</dc:title>
  <dc:subject>Selezione fotografica laboratori UH</dc:subject>
  <dc:creator>UH Laboratory Report</dc:creator>
  <cp:lastModifiedBy>marco astorri</cp:lastModifiedBy>
  <cp:revision>2</cp:revision>
  <dcterms:created xsi:type="dcterms:W3CDTF">2026-10-02T22:07:33Z</dcterms:created>
  <dcterms:modified xsi:type="dcterms:W3CDTF">2026-10-02T22:12:40Z</dcterms:modified>
</cp:coreProperties>
</file>